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502" r:id="rId5"/>
    <p:sldId id="450" r:id="rId6"/>
    <p:sldId id="481" r:id="rId7"/>
    <p:sldId id="451" r:id="rId8"/>
    <p:sldId id="452" r:id="rId9"/>
    <p:sldId id="496" r:id="rId10"/>
    <p:sldId id="453" r:id="rId11"/>
    <p:sldId id="497" r:id="rId12"/>
    <p:sldId id="455" r:id="rId13"/>
    <p:sldId id="456" r:id="rId14"/>
    <p:sldId id="454" r:id="rId15"/>
    <p:sldId id="464" r:id="rId16"/>
    <p:sldId id="539" r:id="rId17"/>
    <p:sldId id="458" r:id="rId18"/>
    <p:sldId id="459" r:id="rId19"/>
    <p:sldId id="475" r:id="rId20"/>
    <p:sldId id="460" r:id="rId21"/>
    <p:sldId id="461" r:id="rId22"/>
    <p:sldId id="463" r:id="rId23"/>
    <p:sldId id="472" r:id="rId24"/>
    <p:sldId id="473" r:id="rId25"/>
    <p:sldId id="474" r:id="rId26"/>
    <p:sldId id="465" r:id="rId27"/>
    <p:sldId id="477" r:id="rId28"/>
    <p:sldId id="476" r:id="rId29"/>
    <p:sldId id="478" r:id="rId30"/>
    <p:sldId id="480" r:id="rId31"/>
    <p:sldId id="479" r:id="rId32"/>
    <p:sldId id="493" r:id="rId33"/>
    <p:sldId id="494" r:id="rId34"/>
    <p:sldId id="466" r:id="rId35"/>
    <p:sldId id="467" r:id="rId36"/>
    <p:sldId id="468" r:id="rId37"/>
    <p:sldId id="469" r:id="rId38"/>
    <p:sldId id="470" r:id="rId39"/>
    <p:sldId id="471" r:id="rId40"/>
    <p:sldId id="483" r:id="rId41"/>
    <p:sldId id="498" r:id="rId42"/>
    <p:sldId id="482" r:id="rId43"/>
    <p:sldId id="490" r:id="rId44"/>
    <p:sldId id="499" r:id="rId45"/>
    <p:sldId id="491" r:id="rId46"/>
    <p:sldId id="492" r:id="rId47"/>
    <p:sldId id="487" r:id="rId48"/>
    <p:sldId id="500" r:id="rId49"/>
    <p:sldId id="488" r:id="rId50"/>
    <p:sldId id="489" r:id="rId51"/>
    <p:sldId id="486" r:id="rId52"/>
    <p:sldId id="501" r:id="rId53"/>
    <p:sldId id="484" r:id="rId54"/>
    <p:sldId id="485" r:id="rId55"/>
    <p:sldId id="503" r:id="rId56"/>
    <p:sldId id="504" r:id="rId57"/>
    <p:sldId id="505" r:id="rId58"/>
    <p:sldId id="506" r:id="rId59"/>
    <p:sldId id="507" r:id="rId60"/>
    <p:sldId id="508" r:id="rId61"/>
    <p:sldId id="509" r:id="rId62"/>
    <p:sldId id="510" r:id="rId63"/>
    <p:sldId id="511" r:id="rId64"/>
    <p:sldId id="512" r:id="rId65"/>
    <p:sldId id="513" r:id="rId66"/>
    <p:sldId id="514" r:id="rId67"/>
    <p:sldId id="515" r:id="rId68"/>
    <p:sldId id="516" r:id="rId69"/>
    <p:sldId id="517" r:id="rId70"/>
    <p:sldId id="518" r:id="rId71"/>
    <p:sldId id="519" r:id="rId72"/>
    <p:sldId id="520" r:id="rId73"/>
    <p:sldId id="521" r:id="rId74"/>
    <p:sldId id="522" r:id="rId75"/>
    <p:sldId id="523" r:id="rId76"/>
    <p:sldId id="524" r:id="rId77"/>
    <p:sldId id="525" r:id="rId78"/>
    <p:sldId id="526" r:id="rId79"/>
    <p:sldId id="527" r:id="rId80"/>
    <p:sldId id="528" r:id="rId81"/>
    <p:sldId id="529" r:id="rId82"/>
    <p:sldId id="530" r:id="rId83"/>
    <p:sldId id="531" r:id="rId84"/>
    <p:sldId id="532" r:id="rId85"/>
    <p:sldId id="533" r:id="rId86"/>
    <p:sldId id="534" r:id="rId87"/>
    <p:sldId id="535" r:id="rId88"/>
    <p:sldId id="536" r:id="rId89"/>
    <p:sldId id="537" r:id="rId90"/>
    <p:sldId id="538" r:id="rId91"/>
    <p:sldId id="359" r:id="rId9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orient="horz" pos="164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5477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5884"/>
    <a:srgbClr val="CC6600"/>
    <a:srgbClr val="0082BC"/>
    <a:srgbClr val="FFFFFF"/>
    <a:srgbClr val="006600"/>
    <a:srgbClr val="008000"/>
    <a:srgbClr val="95C13D"/>
    <a:srgbClr val="85C555"/>
    <a:srgbClr val="414143"/>
    <a:srgbClr val="1E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8150" autoAdjust="0"/>
  </p:normalViewPr>
  <p:slideViewPr>
    <p:cSldViewPr>
      <p:cViewPr varScale="1">
        <p:scale>
          <a:sx n="78" d="100"/>
          <a:sy n="78" d="100"/>
        </p:scale>
        <p:origin x="869" y="77"/>
      </p:cViewPr>
      <p:guideLst>
        <p:guide orient="horz" pos="3929"/>
        <p:guide orient="horz" pos="164"/>
        <p:guide orient="horz" pos="799"/>
        <p:guide pos="5477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2347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4739-E477-43E2-8B27-A4F7487B42F6}" type="datetimeFigureOut">
              <a:rPr lang="es-ES" smtClean="0"/>
              <a:t>14/05/2017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A298-037C-4338-BA63-2BA49C9208D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64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2398-51E1-4667-A0F7-E97AD1F32962}" type="datetimeFigureOut">
              <a:rPr lang="es-ES" smtClean="0"/>
              <a:t>14/05/2017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70AB5-00EE-4A5C-AE4E-71B8EEE1046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283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Afronta problemas de manera diferente pero no es una llave maestra</a:t>
            </a:r>
            <a:r>
              <a:rPr lang="es-ES" baseline="0" dirty="0" smtClean="0"/>
              <a:t> (funcional, procedural, OO). Flujos de datos, propagación de cambios de datos -&gt; causa-efecto.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974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76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441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4410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1800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10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78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99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920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705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72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JS</a:t>
            </a:r>
            <a:r>
              <a:rPr lang="es-ES" baseline="0" dirty="0" smtClean="0"/>
              <a:t> -&gt; eventos </a:t>
            </a:r>
            <a:r>
              <a:rPr lang="es-ES" baseline="0" dirty="0" err="1" smtClean="0"/>
              <a:t>hover</a:t>
            </a:r>
            <a:r>
              <a:rPr lang="es-ES" baseline="0" dirty="0" smtClean="0"/>
              <a:t>/</a:t>
            </a:r>
            <a:r>
              <a:rPr lang="es-ES" baseline="0" dirty="0" err="1" smtClean="0"/>
              <a:t>click</a:t>
            </a:r>
            <a:r>
              <a:rPr lang="es-ES" baseline="0" dirty="0" smtClean="0"/>
              <a:t> -&gt; programación reactiva. </a:t>
            </a:r>
            <a:r>
              <a:rPr lang="es-ES" baseline="0" dirty="0" err="1" smtClean="0"/>
              <a:t>Streams</a:t>
            </a:r>
            <a:r>
              <a:rPr lang="es-ES" baseline="0" dirty="0" smtClean="0"/>
              <a:t> = baratos y omnipresentes. </a:t>
            </a:r>
            <a:r>
              <a:rPr lang="es-ES" baseline="0" dirty="0" err="1" smtClean="0"/>
              <a:t>Ej</a:t>
            </a:r>
            <a:r>
              <a:rPr lang="es-ES" baseline="0" dirty="0" smtClean="0"/>
              <a:t>: Twitter </a:t>
            </a:r>
            <a:r>
              <a:rPr lang="es-ES" baseline="0" dirty="0" err="1" smtClean="0"/>
              <a:t>feed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783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25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10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78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8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4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363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6181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8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883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21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lista</a:t>
            </a:r>
            <a:r>
              <a:rPr lang="es-ES" baseline="0" dirty="0" smtClean="0"/>
              <a:t>-&gt; añade errores, lleva control tamaño errores, condición de filtrado.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4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6476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32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4824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8967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2614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2173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24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721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6754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02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Aplicaciones con multitud de eventos (interfaces</a:t>
            </a:r>
            <a:r>
              <a:rPr lang="es-ES" baseline="0" dirty="0" smtClean="0"/>
              <a:t> móvil/web).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2857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732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2461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85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356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300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760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18671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961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0214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76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Centrar atención en eventos sin tener que lidiar con cientos de implementaciones.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6981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7552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1046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773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Por ejemplo, cuando pulsamos como hemos visto con el ratón, o una tecla</a:t>
            </a:r>
            <a:r>
              <a:rPr lang="es-ES" baseline="0" dirty="0" smtClean="0"/>
              <a:t>, tenemos un </a:t>
            </a:r>
            <a:r>
              <a:rPr lang="es-ES" baseline="0" dirty="0" err="1" smtClean="0"/>
              <a:t>stream</a:t>
            </a:r>
            <a:r>
              <a:rPr lang="es-ES" baseline="0" dirty="0" smtClean="0"/>
              <a:t> asíncrono de datos (eventos)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424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 usamos para implementar aplicaciones</a:t>
            </a:r>
            <a:r>
              <a:rPr lang="es-ES" baseline="0" dirty="0" smtClean="0"/>
              <a:t> en tiempo real, tenemos una conexión </a:t>
            </a:r>
            <a:r>
              <a:rPr lang="es-ES" baseline="0" dirty="0" err="1" smtClean="0"/>
              <a:t>fullduplex</a:t>
            </a:r>
            <a:r>
              <a:rPr lang="es-ES" baseline="0" dirty="0" smtClean="0"/>
              <a:t> persistente de manera que podemos enviar o recibir (enviar desde el servidor) datos de manera asíncrona.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6286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Nos sirven para crear tareas</a:t>
            </a:r>
            <a:r>
              <a:rPr lang="es-ES" baseline="0" dirty="0" smtClean="0"/>
              <a:t> en </a:t>
            </a:r>
            <a:r>
              <a:rPr lang="es-ES" baseline="0" dirty="0" err="1" smtClean="0"/>
              <a:t>background</a:t>
            </a:r>
            <a:r>
              <a:rPr lang="es-ES" baseline="0" dirty="0" smtClean="0"/>
              <a:t> en aplicaciones JS. Tiene naturaleza totalmente orientada a eventos.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24710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Esta es algo “trampa”, pero la realidad es que EL RESULTADO</a:t>
            </a:r>
            <a:r>
              <a:rPr lang="es-ES" baseline="0" dirty="0" smtClean="0"/>
              <a:t> llega de forma asíncrona…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6095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Tenemos que pensar en ellos como colecciones… solo que…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244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Iteramos y “obtenemos un elemento” nosotros mismos…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0062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los observables,</a:t>
            </a:r>
            <a:r>
              <a:rPr lang="es-ES" baseline="0" dirty="0" smtClean="0"/>
              <a:t> nos subscribimos y le damos un </a:t>
            </a:r>
            <a:r>
              <a:rPr lang="es-ES" baseline="0" dirty="0" err="1" smtClean="0"/>
              <a:t>callback</a:t>
            </a:r>
            <a:r>
              <a:rPr lang="es-ES" baseline="0" dirty="0" smtClean="0"/>
              <a:t>, así que nos “</a:t>
            </a:r>
            <a:r>
              <a:rPr lang="es-ES" baseline="0" dirty="0" err="1" smtClean="0"/>
              <a:t>pushearán</a:t>
            </a:r>
            <a:r>
              <a:rPr lang="es-ES" baseline="0" dirty="0" smtClean="0"/>
              <a:t>” un elemento cada vez en modo de notificación…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19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2516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Vamos a implementar una pequeña aplicación Angular que pida a la API de </a:t>
            </a:r>
            <a:r>
              <a:rPr lang="es-ES" dirty="0" err="1" smtClean="0"/>
              <a:t>Spotify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461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433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Bindeamos</a:t>
            </a:r>
            <a:r>
              <a:rPr lang="es-ES" dirty="0" smtClean="0"/>
              <a:t> un evento a cada entrada en el input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072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3071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Realizamos la petición AJAX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3852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funny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75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8478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Aunque seguimos con el problema del</a:t>
            </a:r>
            <a:r>
              <a:rPr lang="es-ES" baseline="0" dirty="0" smtClean="0"/>
              <a:t> desplazamiento del cursor…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00189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Aunque seguimos con el problema del</a:t>
            </a:r>
            <a:r>
              <a:rPr lang="es-ES" baseline="0" dirty="0" smtClean="0"/>
              <a:t> desplazamiento </a:t>
            </a:r>
            <a:r>
              <a:rPr lang="es-ES" baseline="0" smtClean="0"/>
              <a:t>del cursor…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773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32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9872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205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Debounceamos</a:t>
            </a:r>
            <a:r>
              <a:rPr lang="es-ES" baseline="0" dirty="0" smtClean="0"/>
              <a:t> cada 400ms y sólo si el texto es mayor de 3 letras…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1309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Vamos a pasar a Observables… Esto muestra los datos de entrada…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9683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Filtro de 3 letras y </a:t>
            </a:r>
            <a:r>
              <a:rPr lang="es-ES" dirty="0" err="1" smtClean="0"/>
              <a:t>debounce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3578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Filtro de 3 letras y </a:t>
            </a:r>
            <a:r>
              <a:rPr lang="es-ES" dirty="0" err="1" smtClean="0"/>
              <a:t>debounce</a:t>
            </a:r>
            <a:r>
              <a:rPr lang="es-ES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02300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Petición</a:t>
            </a:r>
            <a:r>
              <a:rPr lang="es-ES" baseline="0" dirty="0" smtClean="0"/>
              <a:t> AJAX….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8124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Problemas en el console.log del</a:t>
            </a:r>
            <a:r>
              <a:rPr lang="es-ES" baseline="0" dirty="0" smtClean="0"/>
              <a:t> subscribe…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2942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Petición</a:t>
            </a:r>
            <a:r>
              <a:rPr lang="es-ES" baseline="0" dirty="0" smtClean="0"/>
              <a:t> AJAX….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850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Problemas en el console.log del</a:t>
            </a:r>
            <a:r>
              <a:rPr lang="es-ES" baseline="0" dirty="0" smtClean="0"/>
              <a:t> subscribe…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925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¿Solución?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flatMap</a:t>
            </a:r>
            <a:r>
              <a:rPr lang="es-ES" baseline="0" dirty="0" smtClean="0"/>
              <a:t>!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80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87569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Solventado…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804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9765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en servicios…</a:t>
            </a:r>
          </a:p>
          <a:p>
            <a:endParaRPr lang="es-ES" dirty="0" smtClean="0"/>
          </a:p>
          <a:p>
            <a:r>
              <a:rPr lang="es-ES" dirty="0" smtClean="0"/>
              <a:t>SOLUCION:</a:t>
            </a:r>
          </a:p>
          <a:p>
            <a:endParaRPr lang="es-ES" dirty="0" smtClean="0"/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/// 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="../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typings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tsd.d.ts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'angular2/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Observable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'./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app.spotify.service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HTTP_PROVIDERS }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'angular2/http';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selector: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-app',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`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id="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-control"&gt;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btn-primary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()"&gt;Cancelar subscripción&lt;/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-default" 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()"&gt;Crear subscripción&lt;/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`,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HTTP_PROVIDERS ]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AppComponent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constructor(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SpotifyService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(!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this.subscripcion.isUnsubscribed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this.subscripcion.unsubscribe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console.log("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Desubscrito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createSubscription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||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this.subscripcion.isUnsubscribed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this.keysup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Observable.fromEvent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($("#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"), '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keyup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=&gt;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e.target.value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text.length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&gt;= 3)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debounceTime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(400)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distinctUntilChanged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searchTerm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{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Observable.from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this.spotifyService.getArtist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searchTerm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=&gt; e);</a:t>
            </a:r>
          </a:p>
          <a:p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this.subscripcion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s-E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this.keysup.subscribe</a:t>
            </a:r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 =&gt; console.log(data));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190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</a:t>
            </a:r>
            <a:r>
              <a:rPr lang="es-ES" smtClean="0"/>
              <a:t>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2094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9621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Usaremos </a:t>
            </a:r>
            <a:r>
              <a:rPr lang="es-ES" dirty="0" err="1" smtClean="0"/>
              <a:t>forkJoin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03487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Delegamos </a:t>
            </a:r>
            <a:r>
              <a:rPr lang="es-ES" smtClean="0"/>
              <a:t>en servicios…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636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0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48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024px-Obelisco_en_Buenos_Aires.jpg"/>
          <p:cNvPicPr/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6188981" y="-14757"/>
            <a:ext cx="1447290" cy="687275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5902534"/>
            <a:ext cx="2133600" cy="236573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  <p:pic>
        <p:nvPicPr>
          <p:cNvPr id="3" name="big-111256_1920.jpg"/>
          <p:cNvPicPr/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744271" y="-18949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nte-Fuji-Japon.jpg"/>
          <p:cNvPicPr/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39224" y="-14758"/>
            <a:ext cx="1436241" cy="6872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mundial-brasil.jpg"/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"/>
          <a:stretch/>
        </p:blipFill>
        <p:spPr>
          <a:xfrm flipH="1">
            <a:off x="1553859" y="-14668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est-buildings-madrid-5.jpg"/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3" t="7282" r="6544" b="3105"/>
          <a:stretch/>
        </p:blipFill>
        <p:spPr>
          <a:xfrm flipH="1">
            <a:off x="3094983" y="-14668"/>
            <a:ext cx="1436241" cy="6872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Empire-State-11.jpg"/>
          <p:cNvPicPr/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"/>
          <a:stretch/>
        </p:blipFill>
        <p:spPr>
          <a:xfrm flipH="1">
            <a:off x="-21214" y="-14669"/>
            <a:ext cx="1436241" cy="686838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0"/>
          <p:cNvSpPr/>
          <p:nvPr userDrawn="1"/>
        </p:nvSpPr>
        <p:spPr>
          <a:xfrm>
            <a:off x="6532875" y="-401665"/>
            <a:ext cx="2791208" cy="2791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92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0" name="Shape 15"/>
          <p:cNvSpPr/>
          <p:nvPr userDrawn="1"/>
        </p:nvSpPr>
        <p:spPr>
          <a:xfrm>
            <a:off x="-36512" y="3929998"/>
            <a:ext cx="6299344" cy="150618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92184"/>
                </a:srgbClr>
              </a:gs>
              <a:gs pos="100000">
                <a:srgbClr val="4F7DB2">
                  <a:alpha val="92184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1" name="Shape 20"/>
          <p:cNvSpPr/>
          <p:nvPr userDrawn="1"/>
        </p:nvSpPr>
        <p:spPr>
          <a:xfrm>
            <a:off x="-1" y="2076808"/>
            <a:ext cx="3102509" cy="370638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2" name="Shape 22"/>
          <p:cNvSpPr/>
          <p:nvPr userDrawn="1"/>
        </p:nvSpPr>
        <p:spPr>
          <a:xfrm>
            <a:off x="6084929" y="-18949"/>
            <a:ext cx="643449" cy="29191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3" name="Shape 24"/>
          <p:cNvSpPr/>
          <p:nvPr userDrawn="1"/>
        </p:nvSpPr>
        <p:spPr>
          <a:xfrm>
            <a:off x="8680741" y="2362327"/>
            <a:ext cx="499772" cy="35476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4" name="Shape 25"/>
          <p:cNvSpPr/>
          <p:nvPr userDrawn="1"/>
        </p:nvSpPr>
        <p:spPr>
          <a:xfrm>
            <a:off x="8500551" y="2212162"/>
            <a:ext cx="360378" cy="35476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pic>
        <p:nvPicPr>
          <p:cNvPr id="15" name="image7.png"/>
          <p:cNvPicPr/>
          <p:nvPr userDrawn="1"/>
        </p:nvPicPr>
        <p:blipFill>
          <a:blip r:embed="rId8">
            <a:extLst/>
          </a:blip>
          <a:stretch>
            <a:fillRect/>
          </a:stretch>
        </p:blipFill>
        <p:spPr>
          <a:xfrm>
            <a:off x="6659717" y="208475"/>
            <a:ext cx="2305230" cy="124979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6"/>
          <p:cNvSpPr/>
          <p:nvPr userDrawn="1"/>
        </p:nvSpPr>
        <p:spPr>
          <a:xfrm>
            <a:off x="5211912" y="5287310"/>
            <a:ext cx="999276" cy="88557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8" name="Shape 17"/>
          <p:cNvSpPr/>
          <p:nvPr userDrawn="1"/>
        </p:nvSpPr>
        <p:spPr>
          <a:xfrm>
            <a:off x="4980853" y="5193980"/>
            <a:ext cx="462119" cy="48440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93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92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1020" y="1803583"/>
            <a:ext cx="626950" cy="88557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302455" y="1596694"/>
            <a:ext cx="999276" cy="88557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AB900">
                  <a:alpha val="52379"/>
                </a:srgbClr>
              </a:gs>
              <a:gs pos="100000">
                <a:srgbClr val="4F7DB2">
                  <a:alpha val="52379"/>
                </a:srgbClr>
              </a:gs>
            </a:gsLst>
            <a:lin ang="10736376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400">
                <a:solidFill>
                  <a:srgbClr val="888888"/>
                </a:solidFill>
              </a:rPr>
              <a:t>1</a:t>
            </a:fld>
            <a:endParaRPr sz="1400">
              <a:solidFill>
                <a:srgbClr val="88888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454" y="3947432"/>
            <a:ext cx="5205650" cy="120912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594" tIns="19594" rIns="19594" bIns="19594" numCol="1" spcCol="38100" rtlCol="0" anchor="t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T </a:t>
            </a:r>
            <a:r>
              <a:rPr kumimoji="0" lang="es-ES_tradnl" sz="4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RDE   </a:t>
            </a:r>
            <a:r>
              <a:rPr kumimoji="0" lang="es-ES_tradnl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 T    CH</a:t>
            </a:r>
          </a:p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_tradnl" sz="3600" dirty="0" smtClean="0">
                <a:solidFill>
                  <a:schemeClr val="bg2">
                    <a:lumMod val="50000"/>
                  </a:schemeClr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Programación Reactiva</a:t>
            </a:r>
            <a:endParaRPr kumimoji="0" lang="en-US" sz="3600" b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8" name="Picture 10" descr="C:\Users\Administrador\Desktop\angularjs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70000" l="10000" r="90000">
                        <a14:foregroundMark x1="31875" y1="29375" x2="54375" y2="3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3" y="3933056"/>
            <a:ext cx="955704" cy="95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Administrador\Desktop\css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258" b="100000" l="0" r="100000">
                        <a14:foregroundMark x1="64658" y1="43164" x2="62466" y2="67383"/>
                        <a14:foregroundMark x1="74795" y1="67383" x2="74795" y2="53711"/>
                        <a14:foregroundMark x1="75890" y1="35156" x2="81644" y2="60938"/>
                        <a14:foregroundMark x1="73699" y1="81250" x2="41918" y2="72266"/>
                        <a14:foregroundMark x1="39726" y1="35156" x2="66849" y2="53711"/>
                        <a14:foregroundMark x1="61096" y1="37695" x2="75890" y2="53711"/>
                        <a14:foregroundMark x1="64658" y1="32031" x2="79178" y2="40039"/>
                        <a14:foregroundMark x1="79178" y1="29492" x2="55616" y2="48047"/>
                        <a14:foregroundMark x1="43014" y1="33594" x2="71507" y2="67383"/>
                        <a14:foregroundMark x1="62466" y1="37695" x2="70137" y2="79492"/>
                        <a14:foregroundMark x1="72603" y1="42383" x2="63562" y2="75586"/>
                        <a14:foregroundMark x1="53425" y1="89258" x2="64658" y2="40820"/>
                        <a14:foregroundMark x1="62466" y1="79492" x2="50959" y2="3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42" y="3933056"/>
            <a:ext cx="454764" cy="6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:\Users\Administrador\Desktop\javascript-logo-E967E87D74-seeklogo.com.gi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923" b="98974" l="9744" r="89744">
                        <a14:foregroundMark x1="36923" y1="41026" x2="38974" y2="74359"/>
                        <a14:foregroundMark x1="57949" y1="81026" x2="58974" y2="28205"/>
                        <a14:foregroundMark x1="64103" y1="44103" x2="64103" y2="44103"/>
                        <a14:foregroundMark x1="68205" y1="38462" x2="34359" y2="37436"/>
                        <a14:foregroundMark x1="64103" y1="83077" x2="64615" y2="47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61048"/>
            <a:ext cx="686757" cy="6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02454" y="5156554"/>
            <a:ext cx="2613362" cy="646331"/>
          </a:xfrm>
          <a:prstGeom prst="rect">
            <a:avLst/>
          </a:prstGeom>
          <a:solidFill>
            <a:schemeClr val="lt1">
              <a:alpha val="8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S"/>
            </a:defPPr>
            <a:lvl1pPr>
              <a:defRPr b="1">
                <a:latin typeface="Segoe UI Light" panose="020B0502040204020203" pitchFamily="34" charset="0"/>
              </a:defRPr>
            </a:lvl1pPr>
          </a:lstStyle>
          <a:p>
            <a:r>
              <a:rPr lang="es-ES" dirty="0"/>
              <a:t>Sergio </a:t>
            </a:r>
            <a:r>
              <a:rPr lang="es-ES" dirty="0" err="1"/>
              <a:t>Rapaso</a:t>
            </a:r>
            <a:r>
              <a:rPr lang="es-ES" dirty="0"/>
              <a:t> Vargas</a:t>
            </a:r>
          </a:p>
          <a:p>
            <a:r>
              <a:rPr lang="es-ES" dirty="0">
                <a:solidFill>
                  <a:srgbClr val="0070C0"/>
                </a:solidFill>
              </a:rPr>
              <a:t>@</a:t>
            </a:r>
            <a:r>
              <a:rPr lang="es-ES" dirty="0" err="1">
                <a:solidFill>
                  <a:srgbClr val="0070C0"/>
                </a:solidFill>
              </a:rPr>
              <a:t>serrapos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31840" y="5162454"/>
            <a:ext cx="2613362" cy="646331"/>
          </a:xfrm>
          <a:prstGeom prst="rect">
            <a:avLst/>
          </a:prstGeom>
          <a:solidFill>
            <a:schemeClr val="lt1">
              <a:alpha val="87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b="1" dirty="0">
                <a:latin typeface="Segoe UI Light" panose="020B0502040204020203" pitchFamily="34" charset="0"/>
              </a:rPr>
              <a:t>Marcos </a:t>
            </a:r>
            <a:r>
              <a:rPr lang="es-ES" b="1" dirty="0" smtClean="0">
                <a:latin typeface="Segoe UI Light" panose="020B0502040204020203" pitchFamily="34" charset="0"/>
              </a:rPr>
              <a:t>Ginel Calderón</a:t>
            </a:r>
            <a:endParaRPr lang="es-ES" b="1" dirty="0">
              <a:latin typeface="Segoe UI Light" panose="020B0502040204020203" pitchFamily="34" charset="0"/>
            </a:endParaRPr>
          </a:p>
          <a:p>
            <a:r>
              <a:rPr lang="es-ES" b="1" dirty="0">
                <a:solidFill>
                  <a:srgbClr val="0070C0"/>
                </a:solidFill>
                <a:latin typeface="Segoe UI Light" panose="020B0502040204020203" pitchFamily="34" charset="0"/>
              </a:rPr>
              <a:t>@</a:t>
            </a:r>
            <a:r>
              <a:rPr lang="es-ES" b="1" dirty="0" err="1" smtClean="0">
                <a:solidFill>
                  <a:srgbClr val="0070C0"/>
                </a:solidFill>
                <a:latin typeface="Segoe UI Light" panose="020B0502040204020203" pitchFamily="34" charset="0"/>
              </a:rPr>
              <a:t>MarcosGinel</a:t>
            </a:r>
            <a:endParaRPr lang="es-ES" b="1" dirty="0">
              <a:solidFill>
                <a:srgbClr val="0070C0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6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y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Observers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4"/>
            <a:ext cx="8003232" cy="4983162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RxJS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un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Observable</a:t>
            </a:r>
            <a:r>
              <a:rPr lang="es-E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proporciona 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stream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o secuencia de eventos, que se puede procesar como un todo, en vez de tratar cada evento por separado.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Los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Observer</a:t>
            </a:r>
            <a:r>
              <a:rPr lang="es-E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están suscritos y “escuchan” a los Observables de forma que, cuando ocurre un evento en un Observable, se ejecutan los métodos relacionados en el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Observer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o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nNext</a:t>
            </a:r>
            <a:r>
              <a:rPr lang="es-ES" sz="2400" i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onCompleted</a:t>
            </a:r>
            <a:r>
              <a:rPr lang="es-ES" sz="2400" i="1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i="1" dirty="0" err="1" smtClean="0">
                <a:solidFill>
                  <a:schemeClr val="bg1">
                    <a:lumMod val="95000"/>
                  </a:schemeClr>
                </a:solidFill>
              </a:rPr>
              <a:t>onError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).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36973"/>
            <a:ext cx="6905625" cy="3724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50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9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Ejemplo: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547664" y="2060848"/>
            <a:ext cx="6120680" cy="3456384"/>
            <a:chOff x="1547664" y="1988840"/>
            <a:chExt cx="6120680" cy="3456384"/>
          </a:xfrm>
        </p:grpSpPr>
        <p:sp>
          <p:nvSpPr>
            <p:cNvPr id="2" name="Rectángulo redondeado 1"/>
            <p:cNvSpPr/>
            <p:nvPr/>
          </p:nvSpPr>
          <p:spPr>
            <a:xfrm>
              <a:off x="1547664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6300192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300192" y="3861048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6300192" y="1988840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1547664" y="400506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6294153" y="4797152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491879" y="2420888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4857276" y="227687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4864497" y="285293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3512114" y="393305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4864497" y="4149080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4864497" y="479715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8" name="Conector angular 17"/>
            <p:cNvCxnSpPr>
              <a:stCxn id="2" idx="3"/>
              <a:endCxn id="12" idx="1"/>
            </p:cNvCxnSpPr>
            <p:nvPr/>
          </p:nvCxnSpPr>
          <p:spPr>
            <a:xfrm flipV="1">
              <a:off x="2915816" y="2636912"/>
              <a:ext cx="576063" cy="61206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r 19"/>
            <p:cNvCxnSpPr>
              <a:stCxn id="12" idx="3"/>
              <a:endCxn id="13" idx="1"/>
            </p:cNvCxnSpPr>
            <p:nvPr/>
          </p:nvCxnSpPr>
          <p:spPr>
            <a:xfrm flipV="1">
              <a:off x="4139951" y="2492896"/>
              <a:ext cx="717325" cy="144016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>
              <a:stCxn id="13" idx="3"/>
              <a:endCxn id="8" idx="1"/>
            </p:cNvCxnSpPr>
            <p:nvPr/>
          </p:nvCxnSpPr>
          <p:spPr>
            <a:xfrm flipV="1">
              <a:off x="5505348" y="2312876"/>
              <a:ext cx="794844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angular 25"/>
            <p:cNvCxnSpPr>
              <a:stCxn id="14" idx="3"/>
              <a:endCxn id="6" idx="1"/>
            </p:cNvCxnSpPr>
            <p:nvPr/>
          </p:nvCxnSpPr>
          <p:spPr>
            <a:xfrm>
              <a:off x="5512569" y="3068960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28"/>
            <p:cNvCxnSpPr>
              <a:stCxn id="12" idx="3"/>
              <a:endCxn id="14" idx="1"/>
            </p:cNvCxnSpPr>
            <p:nvPr/>
          </p:nvCxnSpPr>
          <p:spPr>
            <a:xfrm>
              <a:off x="4139951" y="2636912"/>
              <a:ext cx="724546" cy="43204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angular 31"/>
            <p:cNvCxnSpPr>
              <a:stCxn id="10" idx="3"/>
              <a:endCxn id="15" idx="1"/>
            </p:cNvCxnSpPr>
            <p:nvPr/>
          </p:nvCxnSpPr>
          <p:spPr>
            <a:xfrm flipV="1">
              <a:off x="2915816" y="4149080"/>
              <a:ext cx="596298" cy="1800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34"/>
            <p:cNvCxnSpPr>
              <a:stCxn id="15" idx="3"/>
              <a:endCxn id="16" idx="1"/>
            </p:cNvCxnSpPr>
            <p:nvPr/>
          </p:nvCxnSpPr>
          <p:spPr>
            <a:xfrm>
              <a:off x="4160186" y="4149080"/>
              <a:ext cx="704311" cy="216024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r 37"/>
            <p:cNvCxnSpPr>
              <a:stCxn id="16" idx="3"/>
              <a:endCxn id="7" idx="1"/>
            </p:cNvCxnSpPr>
            <p:nvPr/>
          </p:nvCxnSpPr>
          <p:spPr>
            <a:xfrm flipV="1">
              <a:off x="5512569" y="4185084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angular 40"/>
            <p:cNvCxnSpPr>
              <a:stCxn id="17" idx="3"/>
              <a:endCxn id="11" idx="1"/>
            </p:cNvCxnSpPr>
            <p:nvPr/>
          </p:nvCxnSpPr>
          <p:spPr>
            <a:xfrm>
              <a:off x="5512569" y="5013176"/>
              <a:ext cx="781584" cy="108012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>
              <a:stCxn id="10" idx="3"/>
              <a:endCxn id="17" idx="1"/>
            </p:cNvCxnSpPr>
            <p:nvPr/>
          </p:nvCxnSpPr>
          <p:spPr>
            <a:xfrm>
              <a:off x="2915816" y="4329100"/>
              <a:ext cx="1948681" cy="684076"/>
            </a:xfrm>
            <a:prstGeom prst="bentConnector3">
              <a:avLst>
                <a:gd name="adj1" fmla="val 16194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de flecha 52"/>
          <p:cNvCxnSpPr>
            <a:stCxn id="54" idx="1"/>
          </p:cNvCxnSpPr>
          <p:nvPr/>
        </p:nvCxnSpPr>
        <p:spPr>
          <a:xfrm flipH="1">
            <a:off x="5281736" y="1258888"/>
            <a:ext cx="730424" cy="94597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6012160" y="1104999"/>
            <a:ext cx="185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Observer</a:t>
            </a:r>
            <a:r>
              <a:rPr lang="es-ES" sz="1400" dirty="0" smtClean="0">
                <a:solidFill>
                  <a:schemeClr val="bg1"/>
                </a:solidFill>
              </a:rPr>
              <a:t> + Observable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275856" y="6016095"/>
            <a:ext cx="28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La magia ocurre aquí dentro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6" name="Cerrar llave 55"/>
          <p:cNvSpPr/>
          <p:nvPr/>
        </p:nvSpPr>
        <p:spPr>
          <a:xfrm rot="5400000">
            <a:off x="4448577" y="3804279"/>
            <a:ext cx="282676" cy="3996615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Observables y </a:t>
            </a:r>
            <a:r>
              <a:rPr lang="es-ES" b="1" dirty="0" err="1">
                <a:solidFill>
                  <a:schemeClr val="bg1"/>
                </a:solidFill>
              </a:rPr>
              <a:t>Observers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9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Enlaces a los ejemplos: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441575"/>
            <a:ext cx="7172325" cy="381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arrays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076" name="Picture 4" descr="Fro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90" y="334523"/>
            <a:ext cx="3649959" cy="179646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36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eventos JS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3076" name="Picture 4" descr="Fr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90" y="332656"/>
            <a:ext cx="3649959" cy="17964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2852936"/>
            <a:ext cx="8002588" cy="28556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028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temporizador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rxjs interval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32" y="448469"/>
            <a:ext cx="4428474" cy="13493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7" y="3130277"/>
            <a:ext cx="5534025" cy="16668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480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partir de peticiones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ajax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2804644"/>
            <a:ext cx="8039642" cy="292861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15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Observables a medida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2" descr="Cre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41" y="567265"/>
            <a:ext cx="4247183" cy="13272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336800"/>
            <a:ext cx="6858176" cy="389669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4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Observer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46508"/>
          <a:stretch/>
        </p:blipFill>
        <p:spPr>
          <a:xfrm>
            <a:off x="1331640" y="2136677"/>
            <a:ext cx="6858176" cy="208441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15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La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Programación Reactiva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paradigma de programación que incluye diversas técnicas y conceptos para la creación, transformación y reacción a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streams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 d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 datos.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19949" r="20657" b="53696"/>
          <a:stretch/>
        </p:blipFill>
        <p:spPr>
          <a:xfrm>
            <a:off x="1475656" y="1268413"/>
            <a:ext cx="6258644" cy="4752000"/>
          </a:xfrm>
          <a:prstGeom prst="rect">
            <a:avLst/>
          </a:prstGeom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551256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5518620" y="3500661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5518620" y="5661248"/>
            <a:ext cx="2221732" cy="360040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redondeado 10"/>
          <p:cNvSpPr/>
          <p:nvPr/>
        </p:nvSpPr>
        <p:spPr>
          <a:xfrm>
            <a:off x="5518620" y="5372869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403648" y="6020413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https://github.com/xgrommx/rx-book/blob/master/content</a:t>
            </a:r>
            <a:r>
              <a:rPr lang="es-ES" sz="2000" dirty="0" smtClean="0">
                <a:solidFill>
                  <a:schemeClr val="bg1"/>
                </a:solidFill>
              </a:rPr>
              <a:t>/</a:t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dirty="0" smtClean="0">
                <a:solidFill>
                  <a:schemeClr val="bg1"/>
                </a:solidFill>
              </a:rPr>
              <a:t>which_operator_do_i_use/creation_operators.md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47694" r="20657" b="25642"/>
          <a:stretch/>
        </p:blipFill>
        <p:spPr>
          <a:xfrm>
            <a:off x="1475656" y="1268760"/>
            <a:ext cx="6258644" cy="4808190"/>
          </a:xfrm>
          <a:prstGeom prst="rect">
            <a:avLst/>
          </a:prstGeom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551256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518620" y="515684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93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03648" y="4365104"/>
            <a:ext cx="63367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https://github.com/xgrommx/rx-book/blob/master/content/which_operator_do_i_use/creation_operators.md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0863" t="74041" r="20657" b="17355"/>
          <a:stretch/>
        </p:blipFill>
        <p:spPr>
          <a:xfrm>
            <a:off x="1475656" y="2813556"/>
            <a:ext cx="6258644" cy="1551548"/>
          </a:xfrm>
          <a:prstGeom prst="rect">
            <a:avLst/>
          </a:prstGeom>
        </p:spPr>
      </p:pic>
      <p:sp>
        <p:nvSpPr>
          <p:cNvPr id="6" name="2 Marcador de texto"/>
          <p:cNvSpPr txBox="1">
            <a:spLocks/>
          </p:cNvSpPr>
          <p:nvPr/>
        </p:nvSpPr>
        <p:spPr>
          <a:xfrm>
            <a:off x="683567" y="476672"/>
            <a:ext cx="7272809" cy="6480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b="1" smtClean="0">
                <a:solidFill>
                  <a:schemeClr val="bg1"/>
                </a:solidFill>
              </a:rPr>
              <a:t>Otras formas de creación de observables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1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Operaciones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50" name="Grupo 49"/>
          <p:cNvGrpSpPr/>
          <p:nvPr/>
        </p:nvGrpSpPr>
        <p:grpSpPr>
          <a:xfrm>
            <a:off x="1547664" y="2060848"/>
            <a:ext cx="6120680" cy="3456384"/>
            <a:chOff x="1547664" y="1988840"/>
            <a:chExt cx="6120680" cy="3456384"/>
          </a:xfrm>
        </p:grpSpPr>
        <p:sp>
          <p:nvSpPr>
            <p:cNvPr id="2" name="Rectángulo redondeado 1"/>
            <p:cNvSpPr/>
            <p:nvPr/>
          </p:nvSpPr>
          <p:spPr>
            <a:xfrm>
              <a:off x="1547664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6300192" y="292494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7" name="Rectángulo redondeado 6"/>
            <p:cNvSpPr/>
            <p:nvPr/>
          </p:nvSpPr>
          <p:spPr>
            <a:xfrm>
              <a:off x="6300192" y="3861048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6300192" y="1988840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0" name="Rectángulo redondeado 9"/>
            <p:cNvSpPr/>
            <p:nvPr/>
          </p:nvSpPr>
          <p:spPr>
            <a:xfrm>
              <a:off x="1547664" y="4005064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Observable</a:t>
              </a:r>
              <a:endParaRPr lang="es-ES" dirty="0"/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6294153" y="4797152"/>
              <a:ext cx="1368152" cy="64807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/>
                <a:t>Observer</a:t>
              </a:r>
              <a:endParaRPr lang="es-ES" dirty="0"/>
            </a:p>
          </p:txBody>
        </p:sp>
        <p:sp>
          <p:nvSpPr>
            <p:cNvPr id="12" name="Rectángulo redondeado 11"/>
            <p:cNvSpPr/>
            <p:nvPr/>
          </p:nvSpPr>
          <p:spPr>
            <a:xfrm>
              <a:off x="3491879" y="2420888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Rectángulo redondeado 12"/>
            <p:cNvSpPr/>
            <p:nvPr/>
          </p:nvSpPr>
          <p:spPr>
            <a:xfrm>
              <a:off x="4857276" y="227687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redondeado 13"/>
            <p:cNvSpPr/>
            <p:nvPr/>
          </p:nvSpPr>
          <p:spPr>
            <a:xfrm>
              <a:off x="4864497" y="285293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3512114" y="3933056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4864497" y="4149080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4864497" y="4797152"/>
              <a:ext cx="648072" cy="43204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18" name="Conector angular 17"/>
            <p:cNvCxnSpPr>
              <a:stCxn id="2" idx="3"/>
              <a:endCxn id="12" idx="1"/>
            </p:cNvCxnSpPr>
            <p:nvPr/>
          </p:nvCxnSpPr>
          <p:spPr>
            <a:xfrm flipV="1">
              <a:off x="2915816" y="2636912"/>
              <a:ext cx="576063" cy="61206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angular 19"/>
            <p:cNvCxnSpPr>
              <a:stCxn id="12" idx="3"/>
              <a:endCxn id="13" idx="1"/>
            </p:cNvCxnSpPr>
            <p:nvPr/>
          </p:nvCxnSpPr>
          <p:spPr>
            <a:xfrm flipV="1">
              <a:off x="4139951" y="2492896"/>
              <a:ext cx="717325" cy="144016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r 22"/>
            <p:cNvCxnSpPr>
              <a:stCxn id="13" idx="3"/>
              <a:endCxn id="8" idx="1"/>
            </p:cNvCxnSpPr>
            <p:nvPr/>
          </p:nvCxnSpPr>
          <p:spPr>
            <a:xfrm flipV="1">
              <a:off x="5505348" y="2312876"/>
              <a:ext cx="794844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angular 25"/>
            <p:cNvCxnSpPr>
              <a:stCxn id="14" idx="3"/>
              <a:endCxn id="6" idx="1"/>
            </p:cNvCxnSpPr>
            <p:nvPr/>
          </p:nvCxnSpPr>
          <p:spPr>
            <a:xfrm>
              <a:off x="5512569" y="3068960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28"/>
            <p:cNvCxnSpPr>
              <a:stCxn id="12" idx="3"/>
              <a:endCxn id="14" idx="1"/>
            </p:cNvCxnSpPr>
            <p:nvPr/>
          </p:nvCxnSpPr>
          <p:spPr>
            <a:xfrm>
              <a:off x="4139951" y="2636912"/>
              <a:ext cx="724546" cy="432048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angular 31"/>
            <p:cNvCxnSpPr>
              <a:stCxn id="10" idx="3"/>
              <a:endCxn id="15" idx="1"/>
            </p:cNvCxnSpPr>
            <p:nvPr/>
          </p:nvCxnSpPr>
          <p:spPr>
            <a:xfrm flipV="1">
              <a:off x="2915816" y="4149080"/>
              <a:ext cx="596298" cy="1800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r 34"/>
            <p:cNvCxnSpPr>
              <a:stCxn id="15" idx="3"/>
              <a:endCxn id="16" idx="1"/>
            </p:cNvCxnSpPr>
            <p:nvPr/>
          </p:nvCxnSpPr>
          <p:spPr>
            <a:xfrm>
              <a:off x="4160186" y="4149080"/>
              <a:ext cx="704311" cy="216024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angular 37"/>
            <p:cNvCxnSpPr>
              <a:stCxn id="16" idx="3"/>
              <a:endCxn id="7" idx="1"/>
            </p:cNvCxnSpPr>
            <p:nvPr/>
          </p:nvCxnSpPr>
          <p:spPr>
            <a:xfrm flipV="1">
              <a:off x="5512569" y="4185084"/>
              <a:ext cx="787623" cy="180020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angular 40"/>
            <p:cNvCxnSpPr>
              <a:stCxn id="17" idx="3"/>
              <a:endCxn id="11" idx="1"/>
            </p:cNvCxnSpPr>
            <p:nvPr/>
          </p:nvCxnSpPr>
          <p:spPr>
            <a:xfrm>
              <a:off x="5512569" y="5013176"/>
              <a:ext cx="781584" cy="108012"/>
            </a:xfrm>
            <a:prstGeom prst="bentConnector3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angular 43"/>
            <p:cNvCxnSpPr>
              <a:stCxn id="10" idx="3"/>
              <a:endCxn id="17" idx="1"/>
            </p:cNvCxnSpPr>
            <p:nvPr/>
          </p:nvCxnSpPr>
          <p:spPr>
            <a:xfrm>
              <a:off x="2915816" y="4329100"/>
              <a:ext cx="1948681" cy="684076"/>
            </a:xfrm>
            <a:prstGeom prst="bentConnector3">
              <a:avLst>
                <a:gd name="adj1" fmla="val 16194"/>
              </a:avLst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Conector recto de flecha 52"/>
          <p:cNvCxnSpPr>
            <a:stCxn id="54" idx="1"/>
          </p:cNvCxnSpPr>
          <p:nvPr/>
        </p:nvCxnSpPr>
        <p:spPr>
          <a:xfrm flipH="1">
            <a:off x="5281736" y="1258888"/>
            <a:ext cx="730424" cy="94597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6012160" y="1104999"/>
            <a:ext cx="1852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Observer</a:t>
            </a:r>
            <a:r>
              <a:rPr lang="es-ES" sz="1400" dirty="0" smtClean="0">
                <a:solidFill>
                  <a:schemeClr val="bg1"/>
                </a:solidFill>
              </a:rPr>
              <a:t> + Observable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275856" y="6016095"/>
            <a:ext cx="28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La magia ocurre aquí dentro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6" name="Cerrar llave 55"/>
          <p:cNvSpPr/>
          <p:nvPr/>
        </p:nvSpPr>
        <p:spPr>
          <a:xfrm rot="5400000">
            <a:off x="4448577" y="3804279"/>
            <a:ext cx="282676" cy="3996615"/>
          </a:xfrm>
          <a:prstGeom prst="rightBrac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/>
          <p:cNvSpPr/>
          <p:nvPr/>
        </p:nvSpPr>
        <p:spPr>
          <a:xfrm>
            <a:off x="4672217" y="2101596"/>
            <a:ext cx="1008114" cy="936104"/>
          </a:xfrm>
          <a:prstGeom prst="ellipse">
            <a:avLst/>
          </a:prstGeom>
          <a:noFill/>
          <a:ln w="76200"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0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Filter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(y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range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924944"/>
            <a:ext cx="4962525" cy="19526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74" name="Picture 2" descr="Resultado de imagen para rxjs filter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52" y="462914"/>
            <a:ext cx="3711156" cy="17975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406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Map</a:t>
            </a:r>
            <a:endParaRPr lang="es-ES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para rxjs map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6672"/>
            <a:ext cx="3743127" cy="178383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780928"/>
            <a:ext cx="5314950" cy="22955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605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Reduce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852936"/>
            <a:ext cx="5248275" cy="2533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 descr="Resultado de imagen para reacti vex operators images reduce mar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064" y="425204"/>
            <a:ext cx="3559320" cy="17796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168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Scan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708920"/>
            <a:ext cx="5067300" cy="19431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50" name="Picture 2" descr="Resultado de imagen para reactivex.io map scan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0648"/>
            <a:ext cx="4104456" cy="20522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ángulo 5"/>
          <p:cNvSpPr/>
          <p:nvPr/>
        </p:nvSpPr>
        <p:spPr>
          <a:xfrm>
            <a:off x="2267744" y="4956601"/>
            <a:ext cx="3996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Como reduce, pero </a:t>
            </a:r>
            <a:r>
              <a:rPr lang="es-ES" sz="2400" dirty="0" smtClean="0">
                <a:solidFill>
                  <a:schemeClr val="bg1"/>
                </a:solidFill>
              </a:rPr>
              <a:t>emitiendo resultados </a:t>
            </a:r>
            <a:r>
              <a:rPr lang="es-ES" sz="2400" dirty="0">
                <a:solidFill>
                  <a:schemeClr val="bg1"/>
                </a:solidFill>
              </a:rPr>
              <a:t>intermedios</a:t>
            </a:r>
          </a:p>
        </p:txBody>
      </p:sp>
    </p:spTree>
    <p:extLst>
      <p:ext uri="{BB962C8B-B14F-4D97-AF65-F5344CB8AC3E}">
        <p14:creationId xmlns:p14="http://schemas.microsoft.com/office/powerpoint/2010/main" val="238287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8" y="2820888"/>
            <a:ext cx="7753350" cy="32004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Merge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Picture 2" descr="Resultado de imagen para reactivex.io map merge mar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495" y="260350"/>
            <a:ext cx="3763905" cy="22348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36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CombineLatest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Picture 2" descr="Resultado de imagen para rxjs combinelatest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52" y="260350"/>
            <a:ext cx="3748169" cy="2225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2924944"/>
            <a:ext cx="8011169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Introducción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stream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flujo de datos asíncrono. Puede ser: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array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datos. Ejemplo: consulta a base de datos, lectura de un fichero, estructura de datos en memoria,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Una secuencia de eventos.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jemplo: clics de ratón, teclas pulsadas, peticiones de red,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2" descr="Click event str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10" y="3933056"/>
            <a:ext cx="4467046" cy="22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9" y="476672"/>
            <a:ext cx="2808312" cy="15121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FlatMap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Picture 4" descr="Resultado de imagen para rxjs flatmap marb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52" y="260349"/>
            <a:ext cx="3748169" cy="18155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2283215"/>
            <a:ext cx="8010525" cy="3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Otras operaciones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10051" r="20713" b="76721"/>
          <a:stretch/>
        </p:blipFill>
        <p:spPr>
          <a:xfrm>
            <a:off x="1475656" y="1268413"/>
            <a:ext cx="6264696" cy="4716000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64088" y="1268412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5374604" y="2564557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364088" y="2852589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403648" y="6020413"/>
            <a:ext cx="80648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https://github.com/xgrommx/rx-book/blob/master/content</a:t>
            </a:r>
            <a:r>
              <a:rPr lang="es-ES" sz="2000" dirty="0" smtClean="0">
                <a:solidFill>
                  <a:schemeClr val="bg1"/>
                </a:solidFill>
              </a:rPr>
              <a:t>/</a:t>
            </a:r>
            <a:br>
              <a:rPr lang="es-ES" sz="2000" dirty="0" smtClean="0">
                <a:solidFill>
                  <a:schemeClr val="bg1"/>
                </a:solidFill>
              </a:rPr>
            </a:br>
            <a:r>
              <a:rPr lang="es-ES" sz="2000" dirty="0" smtClean="0">
                <a:solidFill>
                  <a:schemeClr val="bg1"/>
                </a:solidFill>
              </a:rPr>
              <a:t>which_operator_do_i_use/creation_operators.md</a:t>
            </a:r>
            <a:endParaRPr lang="es-E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8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23987" r="20713" b="62279"/>
          <a:stretch/>
        </p:blipFill>
        <p:spPr>
          <a:xfrm>
            <a:off x="1475656" y="1268413"/>
            <a:ext cx="6264696" cy="4896544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64088" y="1988493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5374604" y="2348880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1482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37641" r="20713" b="48704"/>
          <a:stretch/>
        </p:blipFill>
        <p:spPr>
          <a:xfrm>
            <a:off x="1475656" y="1268760"/>
            <a:ext cx="6264696" cy="48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51376" r="20713" b="35092"/>
          <a:stretch/>
        </p:blipFill>
        <p:spPr>
          <a:xfrm>
            <a:off x="1475656" y="1268760"/>
            <a:ext cx="6264696" cy="4824536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5374604" y="2852936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26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64908" r="20713" b="21309"/>
          <a:stretch/>
        </p:blipFill>
        <p:spPr>
          <a:xfrm>
            <a:off x="1475656" y="1268760"/>
            <a:ext cx="6264696" cy="49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Otras operaciones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/>
          <a:srcRect l="20849" t="78682" r="20713" b="8705"/>
          <a:stretch/>
        </p:blipFill>
        <p:spPr>
          <a:xfrm>
            <a:off x="1475656" y="1308079"/>
            <a:ext cx="6264696" cy="449718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03648" y="5911388"/>
            <a:ext cx="63367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</a:rPr>
              <a:t>https://github.com/xgrommx/rx-book/blob/master/content/which_operator_do_i_use/instance_operators.md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5374604" y="551688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5374604" y="3356645"/>
            <a:ext cx="2221732" cy="288379"/>
          </a:xfrm>
          <a:prstGeom prst="roundRect">
            <a:avLst/>
          </a:prstGeom>
          <a:noFill/>
          <a:ln>
            <a:solidFill>
              <a:srgbClr val="0082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17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data </a:t>
            </a:r>
            <a:r>
              <a:rPr lang="es-ES" b="1" dirty="0" err="1" smtClean="0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866900"/>
            <a:ext cx="45910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data </a:t>
            </a:r>
            <a:r>
              <a:rPr lang="es-ES" b="1" dirty="0" err="1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1628118" y="278092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FirstName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5981846" y="3636773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FullName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1628118" y="386104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LastName</a:t>
            </a:r>
            <a:endParaRPr lang="es-ES" dirty="0"/>
          </a:p>
        </p:txBody>
      </p:sp>
      <p:cxnSp>
        <p:nvCxnSpPr>
          <p:cNvPr id="23" name="Conector angular 22"/>
          <p:cNvCxnSpPr>
            <a:stCxn id="33" idx="3"/>
            <a:endCxn id="8" idx="1"/>
          </p:cNvCxnSpPr>
          <p:nvPr/>
        </p:nvCxnSpPr>
        <p:spPr>
          <a:xfrm>
            <a:off x="5444542" y="3636773"/>
            <a:ext cx="537304" cy="324036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3713594" y="3312737"/>
            <a:ext cx="173094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combineLatest</a:t>
            </a:r>
            <a:endParaRPr lang="es-ES" dirty="0"/>
          </a:p>
        </p:txBody>
      </p:sp>
      <p:cxnSp>
        <p:nvCxnSpPr>
          <p:cNvPr id="36" name="Conector angular 35"/>
          <p:cNvCxnSpPr>
            <a:stCxn id="2" idx="3"/>
            <a:endCxn id="33" idx="1"/>
          </p:cNvCxnSpPr>
          <p:nvPr/>
        </p:nvCxnSpPr>
        <p:spPr>
          <a:xfrm>
            <a:off x="2996270" y="3104964"/>
            <a:ext cx="717324" cy="531809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r 38"/>
          <p:cNvCxnSpPr>
            <a:stCxn id="10" idx="3"/>
            <a:endCxn id="33" idx="1"/>
          </p:cNvCxnSpPr>
          <p:nvPr/>
        </p:nvCxnSpPr>
        <p:spPr>
          <a:xfrm flipV="1">
            <a:off x="2996270" y="3636773"/>
            <a:ext cx="717324" cy="548311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899592" y="278092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angular 41"/>
          <p:cNvCxnSpPr>
            <a:stCxn id="27" idx="6"/>
            <a:endCxn id="2" idx="1"/>
          </p:cNvCxnSpPr>
          <p:nvPr/>
        </p:nvCxnSpPr>
        <p:spPr>
          <a:xfrm>
            <a:off x="1259632" y="2960948"/>
            <a:ext cx="368486" cy="1440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899592" y="386104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Conector angular 46"/>
          <p:cNvCxnSpPr>
            <a:stCxn id="46" idx="6"/>
            <a:endCxn id="10" idx="1"/>
          </p:cNvCxnSpPr>
          <p:nvPr/>
        </p:nvCxnSpPr>
        <p:spPr>
          <a:xfrm>
            <a:off x="1259632" y="4041068"/>
            <a:ext cx="368486" cy="1440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882340" y="396334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angular 51"/>
          <p:cNvCxnSpPr>
            <a:stCxn id="8" idx="3"/>
            <a:endCxn id="51" idx="2"/>
          </p:cNvCxnSpPr>
          <p:nvPr/>
        </p:nvCxnSpPr>
        <p:spPr>
          <a:xfrm>
            <a:off x="7349998" y="3960809"/>
            <a:ext cx="532342" cy="1825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7094487" y="4323388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926457" y="4623519"/>
            <a:ext cx="1034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data </a:t>
            </a:r>
            <a:r>
              <a:rPr lang="es-ES" b="1" dirty="0" err="1" smtClean="0">
                <a:solidFill>
                  <a:schemeClr val="bg1"/>
                </a:solidFill>
              </a:rPr>
              <a:t>binding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69204"/>
            <a:ext cx="7632203" cy="49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4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Empezamos con un ejemplo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pbs.twimg.com/media/B_AmQW7WwAE_Akt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4" b="27111"/>
          <a:stretch/>
        </p:blipFill>
        <p:spPr bwMode="auto">
          <a:xfrm>
            <a:off x="683568" y="1263915"/>
            <a:ext cx="7995845" cy="295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pbs.twimg.com/media/B_AmQW7WwAE_Akt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8"/>
          <a:stretch/>
        </p:blipFill>
        <p:spPr bwMode="auto">
          <a:xfrm>
            <a:off x="683568" y="4221088"/>
            <a:ext cx="7995845" cy="170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414"/>
            <a:ext cx="786197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Rectángulo redondeado 1"/>
          <p:cNvSpPr/>
          <p:nvPr/>
        </p:nvSpPr>
        <p:spPr>
          <a:xfrm>
            <a:off x="1367299" y="1827529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Textarea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6343270" y="2535287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Words</a:t>
            </a:r>
            <a:endParaRPr lang="es-ES" dirty="0"/>
          </a:p>
        </p:txBody>
      </p:sp>
      <p:cxnSp>
        <p:nvCxnSpPr>
          <p:cNvPr id="23" name="Conector angular 22"/>
          <p:cNvCxnSpPr>
            <a:stCxn id="45" idx="3"/>
            <a:endCxn id="8" idx="1"/>
          </p:cNvCxnSpPr>
          <p:nvPr/>
        </p:nvCxnSpPr>
        <p:spPr>
          <a:xfrm>
            <a:off x="5964423" y="2833528"/>
            <a:ext cx="378847" cy="25795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2281000" y="2602649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36" name="Conector angular 35"/>
          <p:cNvCxnSpPr>
            <a:stCxn id="2" idx="2"/>
            <a:endCxn id="33" idx="1"/>
          </p:cNvCxnSpPr>
          <p:nvPr/>
        </p:nvCxnSpPr>
        <p:spPr>
          <a:xfrm rot="16200000" flipH="1">
            <a:off x="1986048" y="2540927"/>
            <a:ext cx="360279" cy="229625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683568" y="1772816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2" name="Conector angular 41"/>
          <p:cNvCxnSpPr>
            <a:stCxn id="27" idx="6"/>
            <a:endCxn id="2" idx="1"/>
          </p:cNvCxnSpPr>
          <p:nvPr/>
        </p:nvCxnSpPr>
        <p:spPr>
          <a:xfrm>
            <a:off x="1043608" y="1952836"/>
            <a:ext cx="323691" cy="1987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8172308" y="2497692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angular 51"/>
          <p:cNvCxnSpPr>
            <a:stCxn id="8" idx="3"/>
            <a:endCxn id="51" idx="2"/>
          </p:cNvCxnSpPr>
          <p:nvPr/>
        </p:nvCxnSpPr>
        <p:spPr>
          <a:xfrm flipV="1">
            <a:off x="7711422" y="2677712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7497605" y="5559623"/>
            <a:ext cx="116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>
                <a:solidFill>
                  <a:schemeClr val="bg1">
                    <a:lumMod val="85000"/>
                  </a:schemeClr>
                </a:solidFill>
              </a:rPr>
              <a:t>getElementById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710433" y="2535287"/>
            <a:ext cx="116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getElementById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6343270" y="3327375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Sentences</a:t>
            </a:r>
            <a:endParaRPr lang="es-ES" dirty="0"/>
          </a:p>
        </p:txBody>
      </p:sp>
      <p:sp>
        <p:nvSpPr>
          <p:cNvPr id="24" name="Elipse 23"/>
          <p:cNvSpPr/>
          <p:nvPr/>
        </p:nvSpPr>
        <p:spPr>
          <a:xfrm>
            <a:off x="8172308" y="3289780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angular 24"/>
          <p:cNvCxnSpPr>
            <a:stCxn id="22" idx="3"/>
            <a:endCxn id="24" idx="2"/>
          </p:cNvCxnSpPr>
          <p:nvPr/>
        </p:nvCxnSpPr>
        <p:spPr>
          <a:xfrm flipV="1">
            <a:off x="7711422" y="3469800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redondeado 25"/>
          <p:cNvSpPr/>
          <p:nvPr/>
        </p:nvSpPr>
        <p:spPr>
          <a:xfrm>
            <a:off x="6343270" y="4119463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Lines</a:t>
            </a:r>
            <a:endParaRPr lang="es-ES" dirty="0"/>
          </a:p>
        </p:txBody>
      </p:sp>
      <p:sp>
        <p:nvSpPr>
          <p:cNvPr id="28" name="Elipse 27"/>
          <p:cNvSpPr/>
          <p:nvPr/>
        </p:nvSpPr>
        <p:spPr>
          <a:xfrm>
            <a:off x="8172308" y="4081868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9" name="Conector angular 28"/>
          <p:cNvCxnSpPr>
            <a:stCxn id="26" idx="3"/>
            <a:endCxn id="28" idx="2"/>
          </p:cNvCxnSpPr>
          <p:nvPr/>
        </p:nvCxnSpPr>
        <p:spPr>
          <a:xfrm flipV="1">
            <a:off x="7711422" y="4261888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redondeado 29"/>
          <p:cNvSpPr/>
          <p:nvPr/>
        </p:nvSpPr>
        <p:spPr>
          <a:xfrm>
            <a:off x="6343270" y="4877138"/>
            <a:ext cx="1368152" cy="64807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Chars</a:t>
            </a:r>
            <a:endParaRPr lang="es-ES" dirty="0"/>
          </a:p>
        </p:txBody>
      </p:sp>
      <p:sp>
        <p:nvSpPr>
          <p:cNvPr id="31" name="Elipse 30"/>
          <p:cNvSpPr/>
          <p:nvPr/>
        </p:nvSpPr>
        <p:spPr>
          <a:xfrm>
            <a:off x="8172308" y="483954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angular 31"/>
          <p:cNvCxnSpPr>
            <a:stCxn id="30" idx="3"/>
            <a:endCxn id="31" idx="2"/>
          </p:cNvCxnSpPr>
          <p:nvPr/>
        </p:nvCxnSpPr>
        <p:spPr>
          <a:xfrm flipV="1">
            <a:off x="7711422" y="5019563"/>
            <a:ext cx="460886" cy="1816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redondeado 44"/>
          <p:cNvSpPr/>
          <p:nvPr/>
        </p:nvSpPr>
        <p:spPr>
          <a:xfrm>
            <a:off x="5185591" y="260029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49" name="Rectángulo redondeado 48"/>
          <p:cNvSpPr/>
          <p:nvPr/>
        </p:nvSpPr>
        <p:spPr>
          <a:xfrm>
            <a:off x="4279659" y="260809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50" name="Rectángulo redondeado 49"/>
          <p:cNvSpPr/>
          <p:nvPr/>
        </p:nvSpPr>
        <p:spPr>
          <a:xfrm>
            <a:off x="3347864" y="260809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53" name="Conector angular 52"/>
          <p:cNvCxnSpPr>
            <a:stCxn id="49" idx="3"/>
            <a:endCxn id="45" idx="1"/>
          </p:cNvCxnSpPr>
          <p:nvPr/>
        </p:nvCxnSpPr>
        <p:spPr>
          <a:xfrm flipV="1">
            <a:off x="5058491" y="2833528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angular 53"/>
          <p:cNvCxnSpPr>
            <a:stCxn id="50" idx="3"/>
            <a:endCxn id="49" idx="1"/>
          </p:cNvCxnSpPr>
          <p:nvPr/>
        </p:nvCxnSpPr>
        <p:spPr>
          <a:xfrm>
            <a:off x="4126696" y="2841321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angular 55"/>
          <p:cNvCxnSpPr>
            <a:stCxn id="33" idx="3"/>
            <a:endCxn id="50" idx="1"/>
          </p:cNvCxnSpPr>
          <p:nvPr/>
        </p:nvCxnSpPr>
        <p:spPr>
          <a:xfrm>
            <a:off x="3059832" y="2835880"/>
            <a:ext cx="288032" cy="54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angular 60"/>
          <p:cNvCxnSpPr>
            <a:stCxn id="62" idx="3"/>
            <a:endCxn id="22" idx="1"/>
          </p:cNvCxnSpPr>
          <p:nvPr/>
        </p:nvCxnSpPr>
        <p:spPr>
          <a:xfrm>
            <a:off x="5964423" y="3620025"/>
            <a:ext cx="378847" cy="31386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ángulo redondeado 61"/>
          <p:cNvSpPr/>
          <p:nvPr/>
        </p:nvSpPr>
        <p:spPr>
          <a:xfrm>
            <a:off x="5185591" y="3386794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3" name="Rectángulo redondeado 62"/>
          <p:cNvSpPr/>
          <p:nvPr/>
        </p:nvSpPr>
        <p:spPr>
          <a:xfrm>
            <a:off x="4279659" y="339458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4" name="Rectángulo redondeado 63"/>
          <p:cNvSpPr/>
          <p:nvPr/>
        </p:nvSpPr>
        <p:spPr>
          <a:xfrm>
            <a:off x="3347864" y="3394587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65" name="Conector angular 64"/>
          <p:cNvCxnSpPr>
            <a:stCxn id="63" idx="3"/>
            <a:endCxn id="62" idx="1"/>
          </p:cNvCxnSpPr>
          <p:nvPr/>
        </p:nvCxnSpPr>
        <p:spPr>
          <a:xfrm flipV="1">
            <a:off x="5058491" y="3620025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angular 65"/>
          <p:cNvCxnSpPr>
            <a:stCxn id="64" idx="3"/>
            <a:endCxn id="63" idx="1"/>
          </p:cNvCxnSpPr>
          <p:nvPr/>
        </p:nvCxnSpPr>
        <p:spPr>
          <a:xfrm>
            <a:off x="4126696" y="3627818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angular 66"/>
          <p:cNvCxnSpPr>
            <a:endCxn id="26" idx="1"/>
          </p:cNvCxnSpPr>
          <p:nvPr/>
        </p:nvCxnSpPr>
        <p:spPr>
          <a:xfrm>
            <a:off x="5964423" y="4364920"/>
            <a:ext cx="378847" cy="78579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ángulo redondeado 67"/>
          <p:cNvSpPr/>
          <p:nvPr/>
        </p:nvSpPr>
        <p:spPr>
          <a:xfrm>
            <a:off x="5185591" y="4178882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69" name="Rectángulo redondeado 68"/>
          <p:cNvSpPr/>
          <p:nvPr/>
        </p:nvSpPr>
        <p:spPr>
          <a:xfrm>
            <a:off x="4279659" y="4186675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70" name="Rectángulo redondeado 69"/>
          <p:cNvSpPr/>
          <p:nvPr/>
        </p:nvSpPr>
        <p:spPr>
          <a:xfrm>
            <a:off x="3347864" y="4186675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71" name="Conector angular 70"/>
          <p:cNvCxnSpPr>
            <a:stCxn id="69" idx="3"/>
            <a:endCxn id="68" idx="1"/>
          </p:cNvCxnSpPr>
          <p:nvPr/>
        </p:nvCxnSpPr>
        <p:spPr>
          <a:xfrm flipV="1">
            <a:off x="5058491" y="4412113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r 71"/>
          <p:cNvCxnSpPr>
            <a:stCxn id="70" idx="3"/>
            <a:endCxn id="69" idx="1"/>
          </p:cNvCxnSpPr>
          <p:nvPr/>
        </p:nvCxnSpPr>
        <p:spPr>
          <a:xfrm>
            <a:off x="4126696" y="4419906"/>
            <a:ext cx="152963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angular 72"/>
          <p:cNvCxnSpPr>
            <a:stCxn id="74" idx="3"/>
            <a:endCxn id="30" idx="1"/>
          </p:cNvCxnSpPr>
          <p:nvPr/>
        </p:nvCxnSpPr>
        <p:spPr>
          <a:xfrm flipV="1">
            <a:off x="5964423" y="5201174"/>
            <a:ext cx="378847" cy="3027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ángulo redondeado 73"/>
          <p:cNvSpPr/>
          <p:nvPr/>
        </p:nvSpPr>
        <p:spPr>
          <a:xfrm>
            <a:off x="5185591" y="4970970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sp>
        <p:nvSpPr>
          <p:cNvPr id="75" name="Rectángulo redondeado 74"/>
          <p:cNvSpPr/>
          <p:nvPr/>
        </p:nvSpPr>
        <p:spPr>
          <a:xfrm>
            <a:off x="4279659" y="4978763"/>
            <a:ext cx="778832" cy="4664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77" name="Conector angular 76"/>
          <p:cNvCxnSpPr>
            <a:stCxn id="75" idx="3"/>
            <a:endCxn id="74" idx="1"/>
          </p:cNvCxnSpPr>
          <p:nvPr/>
        </p:nvCxnSpPr>
        <p:spPr>
          <a:xfrm flipV="1">
            <a:off x="5058491" y="5204201"/>
            <a:ext cx="127100" cy="77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angular 77"/>
          <p:cNvCxnSpPr>
            <a:stCxn id="33" idx="2"/>
            <a:endCxn id="75" idx="1"/>
          </p:cNvCxnSpPr>
          <p:nvPr/>
        </p:nvCxnSpPr>
        <p:spPr>
          <a:xfrm rot="16200000" flipH="1">
            <a:off x="2403595" y="3335930"/>
            <a:ext cx="2142884" cy="1609243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angular 82"/>
          <p:cNvCxnSpPr>
            <a:stCxn id="33" idx="2"/>
            <a:endCxn id="70" idx="1"/>
          </p:cNvCxnSpPr>
          <p:nvPr/>
        </p:nvCxnSpPr>
        <p:spPr>
          <a:xfrm rot="16200000" flipH="1">
            <a:off x="2333742" y="3405784"/>
            <a:ext cx="1350796" cy="677448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angular 85"/>
          <p:cNvCxnSpPr>
            <a:stCxn id="33" idx="2"/>
            <a:endCxn id="64" idx="1"/>
          </p:cNvCxnSpPr>
          <p:nvPr/>
        </p:nvCxnSpPr>
        <p:spPr>
          <a:xfrm rot="16200000" flipH="1">
            <a:off x="2729786" y="3009740"/>
            <a:ext cx="558708" cy="677448"/>
          </a:xfrm>
          <a:prstGeom prst="bentConnector2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47271"/>
            <a:ext cx="7128147" cy="514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contador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58454"/>
          <a:stretch/>
        </p:blipFill>
        <p:spPr>
          <a:xfrm>
            <a:off x="4823766" y="1647818"/>
            <a:ext cx="3870972" cy="29750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40937"/>
          <a:stretch/>
        </p:blipFill>
        <p:spPr>
          <a:xfrm>
            <a:off x="684214" y="1647818"/>
            <a:ext cx="3870972" cy="42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75787"/>
            <a:ext cx="4392488" cy="49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3" name="Conector angular 22"/>
          <p:cNvCxnSpPr>
            <a:stCxn id="33" idx="3"/>
            <a:endCxn id="20" idx="2"/>
          </p:cNvCxnSpPr>
          <p:nvPr/>
        </p:nvCxnSpPr>
        <p:spPr>
          <a:xfrm flipV="1">
            <a:off x="5052618" y="2798739"/>
            <a:ext cx="1327786" cy="6092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redondeado 32"/>
          <p:cNvSpPr/>
          <p:nvPr/>
        </p:nvSpPr>
        <p:spPr>
          <a:xfrm>
            <a:off x="3321670" y="3083915"/>
            <a:ext cx="173094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47" name="Conector angular 46"/>
          <p:cNvCxnSpPr>
            <a:stCxn id="44" idx="3"/>
            <a:endCxn id="33" idx="1"/>
          </p:cNvCxnSpPr>
          <p:nvPr/>
        </p:nvCxnSpPr>
        <p:spPr>
          <a:xfrm>
            <a:off x="2780680" y="3109096"/>
            <a:ext cx="540990" cy="29885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6380404" y="383714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CuadroTexto 47"/>
          <p:cNvSpPr txBox="1"/>
          <p:nvPr/>
        </p:nvSpPr>
        <p:spPr>
          <a:xfrm>
            <a:off x="6107043" y="4335487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366287" y="3227931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6380404" y="2618719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angular 23"/>
          <p:cNvCxnSpPr>
            <a:stCxn id="33" idx="3"/>
            <a:endCxn id="19" idx="2"/>
          </p:cNvCxnSpPr>
          <p:nvPr/>
        </p:nvCxnSpPr>
        <p:spPr>
          <a:xfrm>
            <a:off x="5052618" y="3407951"/>
            <a:ext cx="1313669" cy="1270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r 25"/>
          <p:cNvCxnSpPr>
            <a:stCxn id="33" idx="3"/>
            <a:endCxn id="51" idx="2"/>
          </p:cNvCxnSpPr>
          <p:nvPr/>
        </p:nvCxnSpPr>
        <p:spPr>
          <a:xfrm>
            <a:off x="5052618" y="3407951"/>
            <a:ext cx="1327786" cy="609212"/>
          </a:xfrm>
          <a:prstGeom prst="bentConnector3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6827123" y="2660044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hours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6825384" y="3236108"/>
            <a:ext cx="68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minutes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897392" y="3884180"/>
            <a:ext cx="675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seconds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Rectángulo redondeado 43"/>
          <p:cNvSpPr/>
          <p:nvPr/>
        </p:nvSpPr>
        <p:spPr>
          <a:xfrm>
            <a:off x="1619672" y="2785060"/>
            <a:ext cx="1161008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interval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08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50242"/>
          <a:stretch/>
        </p:blipFill>
        <p:spPr>
          <a:xfrm>
            <a:off x="683567" y="1929582"/>
            <a:ext cx="8003233" cy="344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reloj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48573"/>
          <a:stretch/>
        </p:blipFill>
        <p:spPr>
          <a:xfrm>
            <a:off x="718606" y="2042141"/>
            <a:ext cx="7976132" cy="35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4" y="1595708"/>
            <a:ext cx="8630616" cy="4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Ejemplo: </a:t>
            </a:r>
            <a:r>
              <a:rPr lang="es-ES" b="1" dirty="0" smtClean="0">
                <a:solidFill>
                  <a:schemeClr val="bg1"/>
                </a:solidFill>
              </a:rPr>
              <a:t>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4283968" y="2276872"/>
            <a:ext cx="1008112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map</a:t>
            </a:r>
            <a:endParaRPr lang="es-ES" dirty="0"/>
          </a:p>
        </p:txBody>
      </p:sp>
      <p:cxnSp>
        <p:nvCxnSpPr>
          <p:cNvPr id="47" name="Conector angular 46"/>
          <p:cNvCxnSpPr>
            <a:stCxn id="21" idx="6"/>
            <a:endCxn id="33" idx="1"/>
          </p:cNvCxnSpPr>
          <p:nvPr/>
        </p:nvCxnSpPr>
        <p:spPr>
          <a:xfrm>
            <a:off x="3707904" y="2310641"/>
            <a:ext cx="576064" cy="29026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3347864" y="2130621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2555776" y="2172141"/>
            <a:ext cx="771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container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3707904" y="1732427"/>
            <a:ext cx="103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querySelector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fromEvent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Rectángulo redondeado 30"/>
          <p:cNvSpPr/>
          <p:nvPr/>
        </p:nvSpPr>
        <p:spPr>
          <a:xfrm>
            <a:off x="3419872" y="4005063"/>
            <a:ext cx="1584176" cy="6480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flatMap</a:t>
            </a:r>
            <a:endParaRPr lang="es-ES" dirty="0"/>
          </a:p>
        </p:txBody>
      </p:sp>
      <p:cxnSp>
        <p:nvCxnSpPr>
          <p:cNvPr id="32" name="Conector angular 31"/>
          <p:cNvCxnSpPr>
            <a:stCxn id="34" idx="6"/>
            <a:endCxn id="31" idx="1"/>
          </p:cNvCxnSpPr>
          <p:nvPr/>
        </p:nvCxnSpPr>
        <p:spPr>
          <a:xfrm>
            <a:off x="2339752" y="4005064"/>
            <a:ext cx="1080120" cy="3240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/>
          <p:cNvSpPr/>
          <p:nvPr/>
        </p:nvSpPr>
        <p:spPr>
          <a:xfrm>
            <a:off x="1979712" y="3825044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1483742" y="3866564"/>
            <a:ext cx="42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text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2038358" y="4293096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from</a:t>
            </a:r>
            <a:endParaRPr lang="es-ES" sz="1200" i="1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6244743" y="4396463"/>
            <a:ext cx="360040" cy="36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6676791" y="4441265"/>
            <a:ext cx="991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 smtClean="0">
                <a:solidFill>
                  <a:schemeClr val="bg1">
                    <a:lumMod val="85000"/>
                  </a:schemeClr>
                </a:solidFill>
              </a:rPr>
              <a:t>textElements</a:t>
            </a:r>
            <a:endParaRPr lang="es-ES" sz="1200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569948" y="4808185"/>
            <a:ext cx="764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>
                <a:solidFill>
                  <a:schemeClr val="bg1">
                    <a:lumMod val="85000"/>
                  </a:schemeClr>
                </a:solidFill>
              </a:rPr>
              <a:t>subscribe</a:t>
            </a:r>
          </a:p>
        </p:txBody>
      </p:sp>
      <p:cxnSp>
        <p:nvCxnSpPr>
          <p:cNvPr id="42" name="Conector angular 41"/>
          <p:cNvCxnSpPr>
            <a:stCxn id="31" idx="3"/>
            <a:endCxn id="37" idx="2"/>
          </p:cNvCxnSpPr>
          <p:nvPr/>
        </p:nvCxnSpPr>
        <p:spPr>
          <a:xfrm>
            <a:off x="5004048" y="4329099"/>
            <a:ext cx="1240695" cy="24738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 abajo 24"/>
          <p:cNvSpPr/>
          <p:nvPr/>
        </p:nvSpPr>
        <p:spPr>
          <a:xfrm>
            <a:off x="4788024" y="3033056"/>
            <a:ext cx="216024" cy="90000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Flecha abajo 48"/>
          <p:cNvSpPr/>
          <p:nvPr/>
        </p:nvSpPr>
        <p:spPr>
          <a:xfrm flipV="1">
            <a:off x="4283968" y="3007824"/>
            <a:ext cx="216024" cy="900000"/>
          </a:xfrm>
          <a:prstGeom prst="down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54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¿Por qué?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Las aplicaciones modernas necesitan cada vez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respuestas más rápidas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y la capacidad para procesar diferentes fuentes de datos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concurrentemente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Resultado de imagen para mobile iot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2291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64141"/>
          <a:stretch/>
        </p:blipFill>
        <p:spPr>
          <a:xfrm>
            <a:off x="684212" y="1916832"/>
            <a:ext cx="8002587" cy="26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Ejemplo: animación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t="34577"/>
          <a:stretch/>
        </p:blipFill>
        <p:spPr>
          <a:xfrm>
            <a:off x="684212" y="1412776"/>
            <a:ext cx="8010525" cy="48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angular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72816"/>
            <a:ext cx="3850197" cy="38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11560" y="1412776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Recordemos:</a:t>
            </a:r>
            <a:endParaRPr lang="es-ES" sz="2400" b="1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576469" y="2025272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stream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 un flujo de datos asíncrono. Puede ser: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array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de datos. Ejemplo: consulta a base de datos, lectura de un fichero, estructura de datos en memoria,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Una secuencia de eventos.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jemplo: clics de ratón, teclas pulsadas, peticiones de red,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952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Web Sockets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</p:spTree>
    <p:extLst>
      <p:ext uri="{BB962C8B-B14F-4D97-AF65-F5344CB8AC3E}">
        <p14:creationId xmlns:p14="http://schemas.microsoft.com/office/powerpoint/2010/main" val="1800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Dom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Web Sockets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Web </a:t>
            </a:r>
            <a:r>
              <a:rPr lang="es-ES" dirty="0" err="1" smtClean="0"/>
              <a:t>Workers</a:t>
            </a:r>
            <a:endParaRPr lang="es-ES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</a:t>
            </a:r>
            <a:r>
              <a:rPr lang="es-ES" b="1" dirty="0" err="1"/>
              <a:t>Workers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353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469076" y="2780928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 smtClean="0"/>
              <a:t>Dom</a:t>
            </a:r>
            <a:r>
              <a:rPr lang="es-ES" b="1" dirty="0" smtClean="0"/>
              <a:t> </a:t>
            </a:r>
            <a:r>
              <a:rPr lang="es-ES" b="1" dirty="0" err="1" smtClean="0"/>
              <a:t>Events</a:t>
            </a:r>
            <a:endParaRPr lang="es-ES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2584248" y="2780928"/>
            <a:ext cx="1872208" cy="129614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Sockets</a:t>
            </a:r>
          </a:p>
        </p:txBody>
      </p:sp>
      <p:sp>
        <p:nvSpPr>
          <p:cNvPr id="6" name="Rectángulo redondeado 5"/>
          <p:cNvSpPr/>
          <p:nvPr/>
        </p:nvSpPr>
        <p:spPr>
          <a:xfrm>
            <a:off x="4699420" y="2780928"/>
            <a:ext cx="1872208" cy="1296144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Web </a:t>
            </a:r>
            <a:r>
              <a:rPr lang="es-ES" b="1" dirty="0" err="1"/>
              <a:t>Workers</a:t>
            </a:r>
            <a:endParaRPr lang="es-ES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6814592" y="2785390"/>
            <a:ext cx="1872208" cy="12961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4B58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smtClean="0"/>
              <a:t>Ajax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0546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11960" y="2524254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coleccion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61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¿Por qué?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Esto es necesario hacerlo sin aumentar la complejidad de la programación, haciendo el código más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fácil de mantener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y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menos propenso a errores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para enredo de ca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84984"/>
            <a:ext cx="4248472" cy="28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7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redondeado 3"/>
          <p:cNvSpPr/>
          <p:nvPr/>
        </p:nvSpPr>
        <p:spPr>
          <a:xfrm>
            <a:off x="827584" y="2420888"/>
            <a:ext cx="1872208" cy="57606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827584" y="4005064"/>
            <a:ext cx="1872208" cy="5760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1 2 3 4 5 6…</a:t>
            </a: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467544" y="184482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Colección: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67544" y="3429000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Observable: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211960" y="2524254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var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coleccion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211960" y="4108430"/>
            <a:ext cx="3816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function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s-ES" dirty="0" err="1">
                <a:solidFill>
                  <a:srgbClr val="000000"/>
                </a:solidFill>
                <a:highlight>
                  <a:srgbClr val="FFFFFF"/>
                </a:highlight>
              </a:rPr>
              <a:t>nuevoDato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r>
              <a:rPr lang="es-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8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8" y="1042220"/>
            <a:ext cx="7416825" cy="55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5" y="1044318"/>
            <a:ext cx="7416825" cy="545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0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700808"/>
            <a:ext cx="8219256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012160" y="151614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5" y="1092290"/>
            <a:ext cx="75324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700808"/>
            <a:ext cx="8219256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012160" y="151614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5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6" y="1023504"/>
            <a:ext cx="75324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8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68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7533738" cy="554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339752" y="2996952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¿Todo bien?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Esto te suena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Cuando ocurre un evento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 desencadenan otros eventos de forma declarativa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 Ejemplo de sistema reactivo: hoja Excel.</a:t>
            </a: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76624"/>
            <a:ext cx="5839126" cy="276860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>
            <a:off x="4930107" y="3036664"/>
            <a:ext cx="1439987" cy="0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5938219" y="3108672"/>
            <a:ext cx="431875" cy="0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6370094" y="3180680"/>
            <a:ext cx="0" cy="1512168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7306371" y="4692848"/>
            <a:ext cx="0" cy="343172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154156" y="4692848"/>
            <a:ext cx="0" cy="576064"/>
          </a:xfrm>
          <a:prstGeom prst="straightConnector1">
            <a:avLst/>
          </a:prstGeom>
          <a:ln w="38100">
            <a:solidFill>
              <a:srgbClr val="0082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2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827584" y="1628800"/>
            <a:ext cx="7344816" cy="2304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25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7544" y="1340768"/>
            <a:ext cx="8136904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_.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"https://api.spotify.com/v1/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search?type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artist&amp;q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="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event.target.value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debounced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/>
          <p:cNvSpPr/>
          <p:nvPr/>
        </p:nvSpPr>
        <p:spPr>
          <a:xfrm>
            <a:off x="827584" y="1628800"/>
            <a:ext cx="7344816" cy="23042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901822" y="4117722"/>
            <a:ext cx="5182345" cy="168754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8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3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console.log(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artists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3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7" y="1124541"/>
            <a:ext cx="7518991" cy="552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Observable.fromPromise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124744"/>
            <a:ext cx="7551247" cy="55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3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¿Y en la web?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268413"/>
            <a:ext cx="8003232" cy="4983161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Cuando se espera a que ocurra un evento, se pueden hacer otras cosas en paralelo. Útil para simplificar programación concurrente. Ejemplo: </a:t>
            </a:r>
            <a:r>
              <a:rPr lang="es-E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interfaz de usuario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que no se bloquea esperando una respuesta.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4" name="Picture 2" descr="Resultado de imagen para search page wai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084" y="3284984"/>
            <a:ext cx="61722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"..."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$.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getJSON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Observable.fromPromise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81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0" y="980728"/>
            <a:ext cx="764356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AppComponent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any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= 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Observable.from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.spotifyService.getArtist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.subscripcion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es-ES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.keysup.subscribe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(data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console.log(data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lvl="1"/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3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59632" y="2996952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Subscribe / </a:t>
            </a:r>
            <a:r>
              <a:rPr lang="es-ES" sz="5400" dirty="0" err="1" smtClean="0">
                <a:solidFill>
                  <a:schemeClr val="bg1"/>
                </a:solidFill>
              </a:rPr>
              <a:t>Unsubscribe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47" y="1140565"/>
            <a:ext cx="7488833" cy="55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59632" y="2996952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bg1"/>
                </a:solidFill>
              </a:rPr>
              <a:t>En paralelo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403648" y="2780928"/>
            <a:ext cx="439248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79512" y="1355566"/>
            <a:ext cx="864096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...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s-E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.keysup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Observable.fromEvent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($(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"#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search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 err="1">
                <a:solidFill>
                  <a:srgbClr val="A31515"/>
                </a:solidFill>
                <a:latin typeface="Consolas" panose="020B0609020204030204" pitchFamily="49" charset="0"/>
              </a:rPr>
              <a:t>keyup</a:t>
            </a:r>
            <a:r>
              <a:rPr lang="es-E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(e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filter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text.length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debounceTime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>
                <a:solidFill>
                  <a:srgbClr val="09885A"/>
                </a:solidFill>
                <a:latin typeface="Consolas" panose="020B0609020204030204" pitchFamily="49" charset="0"/>
              </a:rPr>
              <a:t>400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flatMap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 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Observable.forkJoin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   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.spotifyService.getArtist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searchTerm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                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s-E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.spotifyService.getUsers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);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s-E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lvl="1"/>
            <a:r>
              <a:rPr lang="es-E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});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s-ES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lvl="1"/>
            <a:r>
              <a:rPr lang="es-E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...</a:t>
            </a:r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940152" y="1156102"/>
            <a:ext cx="2376264" cy="3693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a</a:t>
            </a:r>
            <a:r>
              <a:rPr lang="es-ES" dirty="0" err="1" smtClean="0">
                <a:solidFill>
                  <a:schemeClr val="bg1"/>
                </a:solidFill>
              </a:rPr>
              <a:t>pp.component.ts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286000" y="22748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7" y="476672"/>
            <a:ext cx="4829001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</a:rPr>
              <a:t>Angular (Ejemplo)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88" y="1119143"/>
            <a:ext cx="7344817" cy="53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8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  <a:latin typeface="+mj-lt"/>
              </a:rPr>
              <a:t>Reactive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Extension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 (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RxJS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) 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1"/>
            <a:ext cx="8003232" cy="4694783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ReactiveX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 es una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API que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permite trabajar con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streams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, y en JavaScript está implementada por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RxJS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Existen librerías similares para otros lenguajes: Java, 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#,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Scala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</a:rPr>
              <a:t>Clojure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</a:rPr>
              <a:t>, C++, Python, Swift, 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PHP, etc.</a:t>
            </a:r>
          </a:p>
          <a:p>
            <a:pPr marL="45243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47675" indent="-269875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 descr="Resultado de imagen para rxj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 b="15329"/>
          <a:stretch/>
        </p:blipFill>
        <p:spPr bwMode="auto">
          <a:xfrm>
            <a:off x="2195736" y="2636912"/>
            <a:ext cx="4762500" cy="158417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007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olores everis">
      <a:dk1>
        <a:srgbClr val="000000"/>
      </a:dk1>
      <a:lt1>
        <a:srgbClr val="FFFFFF"/>
      </a:lt1>
      <a:dk2>
        <a:srgbClr val="9AC104"/>
      </a:dk2>
      <a:lt2>
        <a:srgbClr val="737373"/>
      </a:lt2>
      <a:accent1>
        <a:srgbClr val="9AC104"/>
      </a:accent1>
      <a:accent2>
        <a:srgbClr val="1994A4"/>
      </a:accent2>
      <a:accent3>
        <a:srgbClr val="643269"/>
      </a:accent3>
      <a:accent4>
        <a:srgbClr val="D76734"/>
      </a:accent4>
      <a:accent5>
        <a:srgbClr val="E39F03"/>
      </a:accent5>
      <a:accent6>
        <a:srgbClr val="DDB322"/>
      </a:accent6>
      <a:hlink>
        <a:srgbClr val="0070C0"/>
      </a:hlink>
      <a:folHlink>
        <a:srgbClr val="960F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82677DC17265489679A83D3BF00A5B" ma:contentTypeVersion="0" ma:contentTypeDescription="Crear nuevo documento." ma:contentTypeScope="" ma:versionID="aeaba93c4ffa7947f92d9208acbf434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4fc21dde24da028d273e47bad96c08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3C479-7E92-4608-A324-BDD86F7613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626EF4-B199-4542-A214-57AC7C18DE04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B7E0A95-0925-45A6-9CE7-A30C74A288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17241</TotalTime>
  <Words>1804</Words>
  <Application>Microsoft Office PowerPoint</Application>
  <PresentationFormat>Presentación en pantalla (4:3)</PresentationFormat>
  <Paragraphs>732</Paragraphs>
  <Slides>88</Slides>
  <Notes>87</Notes>
  <HiddenSlides>7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6" baseType="lpstr">
      <vt:lpstr>Arial</vt:lpstr>
      <vt:lpstr>Calibri</vt:lpstr>
      <vt:lpstr>Consolas</vt:lpstr>
      <vt:lpstr>Helvetica Neue</vt:lpstr>
      <vt:lpstr>Segoe UI</vt:lpstr>
      <vt:lpstr>Segoe UI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everis Marketing y Comunicación</dc:creator>
  <cp:lastModifiedBy>Marcos Alberto Ginel Calderon</cp:lastModifiedBy>
  <cp:revision>1343</cp:revision>
  <dcterms:created xsi:type="dcterms:W3CDTF">2011-04-27T16:47:02Z</dcterms:created>
  <dcterms:modified xsi:type="dcterms:W3CDTF">2017-05-15T10:10:59Z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